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work\Mary\2017\EcoIndicators\Data\DataIndicators\Indicator4_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work\Mary\2017\EcoIndicators\Data\DataIndicators\Indicator5_1_And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426071741033"/>
          <c:y val="8.3750000000000005E-2"/>
          <c:w val="0.83953018372703414"/>
          <c:h val="0.745768081073199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Ind4_2017_OK_Dias!$C$5:$K$5</c:f>
              <c:strCache>
                <c:ptCount val="9"/>
                <c:pt idx="0">
                  <c:v>2007 г.</c:v>
                </c:pt>
                <c:pt idx="1">
                  <c:v>2008 г.</c:v>
                </c:pt>
                <c:pt idx="2">
                  <c:v>2009 г.</c:v>
                </c:pt>
                <c:pt idx="3">
                  <c:v>2010 г.</c:v>
                </c:pt>
                <c:pt idx="4">
                  <c:v>2011 г.</c:v>
                </c:pt>
                <c:pt idx="5">
                  <c:v>2012 г.</c:v>
                </c:pt>
                <c:pt idx="6">
                  <c:v>2013 г.</c:v>
                </c:pt>
                <c:pt idx="7">
                  <c:v>2014 г.</c:v>
                </c:pt>
                <c:pt idx="8">
                  <c:v>2015 г.</c:v>
                </c:pt>
              </c:strCache>
            </c:strRef>
          </c:cat>
          <c:val>
            <c:numRef>
              <c:f>Ind4_2017_OK_Dias!$C$6:$K$6</c:f>
              <c:numCache>
                <c:formatCode>General</c:formatCode>
                <c:ptCount val="9"/>
                <c:pt idx="0">
                  <c:v>1197422</c:v>
                </c:pt>
                <c:pt idx="1">
                  <c:v>1700329</c:v>
                </c:pt>
                <c:pt idx="2">
                  <c:v>1280563</c:v>
                </c:pt>
                <c:pt idx="3">
                  <c:v>1273777</c:v>
                </c:pt>
                <c:pt idx="4">
                  <c:v>1438165</c:v>
                </c:pt>
                <c:pt idx="5">
                  <c:v>1693583</c:v>
                </c:pt>
                <c:pt idx="6">
                  <c:v>2098906</c:v>
                </c:pt>
                <c:pt idx="7">
                  <c:v>3327000</c:v>
                </c:pt>
                <c:pt idx="8">
                  <c:v>3102000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F-4E94-B11B-1A9D83A58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8785487"/>
        <c:axId val="1968774671"/>
      </c:lineChart>
      <c:catAx>
        <c:axId val="196878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68774671"/>
        <c:crosses val="autoZero"/>
        <c:auto val="1"/>
        <c:lblAlgn val="ctr"/>
        <c:lblOffset val="100"/>
        <c:noMultiLvlLbl val="0"/>
      </c:catAx>
      <c:valAx>
        <c:axId val="1968774671"/>
        <c:scaling>
          <c:orientation val="minMax"/>
          <c:max val="35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68785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Ind5_2_2017_OK_Dias!$B$46</c:f>
              <c:strCache>
                <c:ptCount val="1"/>
                <c:pt idx="0">
                  <c:v>България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Ind5_2_2017_OK_Dias!$C$45:$H$45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Ind5_2_2017_OK_Dias!$C$46:$H$46</c:f>
              <c:numCache>
                <c:formatCode>General</c:formatCode>
                <c:ptCount val="6"/>
                <c:pt idx="0">
                  <c:v>540.04840591466768</c:v>
                </c:pt>
                <c:pt idx="1">
                  <c:v>640.93836901942666</c:v>
                </c:pt>
                <c:pt idx="2">
                  <c:v>679.31109558968069</c:v>
                </c:pt>
                <c:pt idx="3">
                  <c:v>810.28853480496025</c:v>
                </c:pt>
                <c:pt idx="4">
                  <c:v>918.74508309824307</c:v>
                </c:pt>
                <c:pt idx="5">
                  <c:v>1166.2499175261651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99-4601-9163-EF6A81624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8656896"/>
        <c:axId val="1168658560"/>
      </c:lineChart>
      <c:catAx>
        <c:axId val="11686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68658560"/>
        <c:crosses val="autoZero"/>
        <c:auto val="1"/>
        <c:lblAlgn val="ctr"/>
        <c:lblOffset val="100"/>
        <c:noMultiLvlLbl val="0"/>
      </c:catAx>
      <c:valAx>
        <c:axId val="1168658560"/>
        <c:scaling>
          <c:orientation val="minMax"/>
          <c:max val="12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6865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peshinski@mrrb.government.bg" TargetMode="External"/><Relationship Id="rId2" Type="http://schemas.openxmlformats.org/officeDocument/2006/relationships/hyperlink" Target="mailto:marimaconsulting@gmail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218" y="2404534"/>
            <a:ext cx="8151785" cy="1646302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Анализ на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промените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тенденциите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индикаторите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отчитащи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прилагането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Конвенциите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от Рио за периода 2012-2015 г.</a:t>
            </a:r>
            <a:endParaRPr lang="bg-BG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i="1" dirty="0" smtClean="0"/>
              <a:t>Ноември, 2017 г.</a:t>
            </a: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15043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Индикатори: Дневен ред 2030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3985"/>
            <a:ext cx="8765246" cy="4287377"/>
          </a:xfrm>
        </p:spPr>
        <p:txBody>
          <a:bodyPr>
            <a:noAutofit/>
          </a:bodyPr>
          <a:lstStyle/>
          <a:p>
            <a:r>
              <a:rPr lang="ru-RU" sz="2000" dirty="0"/>
              <a:t>1.	</a:t>
            </a:r>
            <a:r>
              <a:rPr lang="ru-RU" sz="2000" dirty="0" smtClean="0"/>
              <a:t>Относителен </a:t>
            </a:r>
            <a:r>
              <a:rPr lang="ru-RU" sz="2000" dirty="0" err="1"/>
              <a:t>дял</a:t>
            </a:r>
            <a:r>
              <a:rPr lang="ru-RU" sz="2000" dirty="0"/>
              <a:t> на население, </a:t>
            </a:r>
            <a:r>
              <a:rPr lang="ru-RU" sz="2000" dirty="0" err="1"/>
              <a:t>свързано</a:t>
            </a:r>
            <a:r>
              <a:rPr lang="ru-RU" sz="2000" dirty="0"/>
              <a:t> с </a:t>
            </a:r>
            <a:r>
              <a:rPr lang="ru-RU" sz="2000" dirty="0" err="1"/>
              <a:t>обществено</a:t>
            </a:r>
            <a:r>
              <a:rPr lang="ru-RU" sz="2000" dirty="0"/>
              <a:t> </a:t>
            </a:r>
            <a:r>
              <a:rPr lang="ru-RU" sz="2000" dirty="0" err="1"/>
              <a:t>водоснабдяване</a:t>
            </a:r>
            <a:r>
              <a:rPr lang="ru-RU" sz="2000" dirty="0"/>
              <a:t> - %</a:t>
            </a:r>
          </a:p>
          <a:p>
            <a:r>
              <a:rPr lang="ru-RU" sz="2000" dirty="0"/>
              <a:t>2.	</a:t>
            </a:r>
            <a:r>
              <a:rPr lang="ru-RU" sz="2000" dirty="0" smtClean="0"/>
              <a:t>Относителен </a:t>
            </a:r>
            <a:r>
              <a:rPr lang="ru-RU" sz="2000" dirty="0" err="1"/>
              <a:t>дял</a:t>
            </a:r>
            <a:r>
              <a:rPr lang="ru-RU" sz="2000" dirty="0"/>
              <a:t> на население на режим на </a:t>
            </a:r>
            <a:r>
              <a:rPr lang="ru-RU" sz="2000" dirty="0" err="1"/>
              <a:t>водоснабдяване</a:t>
            </a:r>
            <a:r>
              <a:rPr lang="ru-RU" sz="2000" dirty="0"/>
              <a:t> -%</a:t>
            </a:r>
          </a:p>
          <a:p>
            <a:r>
              <a:rPr lang="ru-RU" sz="2000" dirty="0"/>
              <a:t>3.	</a:t>
            </a:r>
            <a:r>
              <a:rPr lang="ru-RU" sz="2000" dirty="0" smtClean="0"/>
              <a:t>Относителен </a:t>
            </a:r>
            <a:r>
              <a:rPr lang="ru-RU" sz="2000" dirty="0" err="1"/>
              <a:t>дял</a:t>
            </a:r>
            <a:r>
              <a:rPr lang="ru-RU" sz="2000" dirty="0"/>
              <a:t> на население, </a:t>
            </a:r>
            <a:r>
              <a:rPr lang="ru-RU" sz="2000" dirty="0" err="1"/>
              <a:t>свързано</a:t>
            </a:r>
            <a:r>
              <a:rPr lang="ru-RU" sz="2000" dirty="0"/>
              <a:t> с </a:t>
            </a:r>
            <a:r>
              <a:rPr lang="ru-RU" sz="2000" dirty="0" err="1"/>
              <a:t>обществена</a:t>
            </a:r>
            <a:r>
              <a:rPr lang="ru-RU" sz="2000" dirty="0"/>
              <a:t> канализация - %</a:t>
            </a:r>
          </a:p>
          <a:p>
            <a:r>
              <a:rPr lang="ru-RU" sz="2000" dirty="0"/>
              <a:t>4.	</a:t>
            </a:r>
            <a:r>
              <a:rPr lang="ru-RU" sz="2000" dirty="0" smtClean="0"/>
              <a:t>Относителен </a:t>
            </a:r>
            <a:r>
              <a:rPr lang="ru-RU" sz="2000" dirty="0" err="1"/>
              <a:t>дял</a:t>
            </a:r>
            <a:r>
              <a:rPr lang="ru-RU" sz="2000" dirty="0"/>
              <a:t> на </a:t>
            </a:r>
            <a:r>
              <a:rPr lang="ru-RU" sz="2000" dirty="0" err="1"/>
              <a:t>населението</a:t>
            </a:r>
            <a:r>
              <a:rPr lang="ru-RU" sz="2000" dirty="0"/>
              <a:t>, (</a:t>
            </a:r>
            <a:r>
              <a:rPr lang="ru-RU" sz="2000" dirty="0" err="1"/>
              <a:t>чиито</a:t>
            </a:r>
            <a:r>
              <a:rPr lang="ru-RU" sz="2000" dirty="0"/>
              <a:t> </a:t>
            </a:r>
            <a:r>
              <a:rPr lang="ru-RU" sz="2000" dirty="0" err="1"/>
              <a:t>отпадни</a:t>
            </a:r>
            <a:r>
              <a:rPr lang="ru-RU" sz="2000" dirty="0"/>
              <a:t> води), </a:t>
            </a:r>
            <a:r>
              <a:rPr lang="ru-RU" sz="2000" dirty="0" err="1"/>
              <a:t>свързано</a:t>
            </a:r>
            <a:r>
              <a:rPr lang="ru-RU" sz="2000" dirty="0"/>
              <a:t> с </a:t>
            </a:r>
            <a:r>
              <a:rPr lang="ru-RU" sz="2000" dirty="0" err="1"/>
              <a:t>пречиствателни</a:t>
            </a:r>
            <a:r>
              <a:rPr lang="ru-RU" sz="2000" dirty="0"/>
              <a:t> станции за </a:t>
            </a:r>
            <a:r>
              <a:rPr lang="ru-RU" sz="2000" dirty="0" err="1"/>
              <a:t>отпадъчни</a:t>
            </a:r>
            <a:r>
              <a:rPr lang="ru-RU" sz="2000" dirty="0"/>
              <a:t> води - %</a:t>
            </a:r>
          </a:p>
          <a:p>
            <a:r>
              <a:rPr lang="ru-RU" sz="2000" dirty="0"/>
              <a:t>5.	</a:t>
            </a:r>
            <a:r>
              <a:rPr lang="ru-RU" sz="2000" dirty="0" smtClean="0"/>
              <a:t>Относителен </a:t>
            </a:r>
            <a:r>
              <a:rPr lang="ru-RU" sz="2000" dirty="0" err="1"/>
              <a:t>дял</a:t>
            </a:r>
            <a:r>
              <a:rPr lang="ru-RU" sz="2000" dirty="0"/>
              <a:t> на </a:t>
            </a:r>
            <a:r>
              <a:rPr lang="ru-RU" sz="2000" dirty="0" err="1"/>
              <a:t>населението</a:t>
            </a:r>
            <a:r>
              <a:rPr lang="ru-RU" sz="2000" dirty="0"/>
              <a:t>, (</a:t>
            </a:r>
            <a:r>
              <a:rPr lang="ru-RU" sz="2000" dirty="0" err="1"/>
              <a:t>чиито</a:t>
            </a:r>
            <a:r>
              <a:rPr lang="ru-RU" sz="2000" dirty="0"/>
              <a:t> </a:t>
            </a:r>
            <a:r>
              <a:rPr lang="ru-RU" sz="2000" dirty="0" err="1"/>
              <a:t>отпадни</a:t>
            </a:r>
            <a:r>
              <a:rPr lang="ru-RU" sz="2000" dirty="0"/>
              <a:t> води), </a:t>
            </a:r>
            <a:r>
              <a:rPr lang="ru-RU" sz="2000" dirty="0" err="1"/>
              <a:t>свързано</a:t>
            </a:r>
            <a:r>
              <a:rPr lang="ru-RU" sz="2000" dirty="0"/>
              <a:t> с </a:t>
            </a:r>
            <a:r>
              <a:rPr lang="ru-RU" sz="2000" dirty="0" err="1"/>
              <a:t>пречиствателни</a:t>
            </a:r>
            <a:r>
              <a:rPr lang="ru-RU" sz="2000" dirty="0"/>
              <a:t> станции за </a:t>
            </a:r>
            <a:r>
              <a:rPr lang="ru-RU" sz="2000" dirty="0" err="1"/>
              <a:t>отпадъчни</a:t>
            </a:r>
            <a:r>
              <a:rPr lang="ru-RU" sz="2000" dirty="0"/>
              <a:t> води с </a:t>
            </a:r>
            <a:r>
              <a:rPr lang="ru-RU" sz="2000" dirty="0" err="1"/>
              <a:t>поне</a:t>
            </a:r>
            <a:r>
              <a:rPr lang="ru-RU" sz="2000" dirty="0"/>
              <a:t> вторично </a:t>
            </a:r>
            <a:r>
              <a:rPr lang="ru-RU" sz="2000" dirty="0" err="1"/>
              <a:t>пречистване</a:t>
            </a:r>
            <a:r>
              <a:rPr lang="ru-RU" sz="2000" dirty="0"/>
              <a:t> - %</a:t>
            </a:r>
          </a:p>
          <a:p>
            <a:r>
              <a:rPr lang="ru-RU" sz="2000" dirty="0"/>
              <a:t>6.	</a:t>
            </a:r>
            <a:r>
              <a:rPr lang="ru-RU" sz="2000" dirty="0" smtClean="0"/>
              <a:t>Относителен </a:t>
            </a:r>
            <a:r>
              <a:rPr lang="ru-RU" sz="2000" dirty="0" err="1"/>
              <a:t>дял</a:t>
            </a:r>
            <a:r>
              <a:rPr lang="ru-RU" sz="2000" dirty="0"/>
              <a:t> на </a:t>
            </a:r>
            <a:r>
              <a:rPr lang="ru-RU" sz="2000" dirty="0" err="1"/>
              <a:t>обслужваното</a:t>
            </a:r>
            <a:r>
              <a:rPr lang="ru-RU" sz="2000" dirty="0"/>
              <a:t> население от </a:t>
            </a:r>
            <a:r>
              <a:rPr lang="ru-RU" sz="2000" dirty="0" err="1"/>
              <a:t>системи</a:t>
            </a:r>
            <a:r>
              <a:rPr lang="ru-RU" sz="2000" dirty="0"/>
              <a:t> за </a:t>
            </a:r>
            <a:r>
              <a:rPr lang="ru-RU" sz="2000" dirty="0" err="1"/>
              <a:t>организирано</a:t>
            </a:r>
            <a:r>
              <a:rPr lang="ru-RU" sz="2000" dirty="0"/>
              <a:t> </a:t>
            </a:r>
            <a:r>
              <a:rPr lang="ru-RU" sz="2000" dirty="0" err="1"/>
              <a:t>сметосъбиране</a:t>
            </a:r>
            <a:r>
              <a:rPr lang="ru-RU" sz="2000" dirty="0"/>
              <a:t> - %</a:t>
            </a:r>
          </a:p>
        </p:txBody>
      </p:sp>
    </p:spTree>
    <p:extLst>
      <p:ext uri="{BB962C8B-B14F-4D97-AF65-F5344CB8AC3E}">
        <p14:creationId xmlns:p14="http://schemas.microsoft.com/office/powerpoint/2010/main" val="30357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Климатичните промени. Основни заплахи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3404"/>
            <a:ext cx="8596668" cy="3997958"/>
          </a:xfrm>
        </p:spPr>
        <p:txBody>
          <a:bodyPr>
            <a:normAutofit fontScale="92500" lnSpcReduction="20000"/>
          </a:bodyPr>
          <a:lstStyle/>
          <a:p>
            <a:r>
              <a:rPr lang="bg-BG" sz="2400" dirty="0" smtClean="0"/>
              <a:t>Екстремни </a:t>
            </a:r>
            <a:r>
              <a:rPr lang="bg-BG" sz="2400" dirty="0"/>
              <a:t>температури </a:t>
            </a:r>
            <a:r>
              <a:rPr lang="bg-BG" sz="2400" dirty="0" smtClean="0"/>
              <a:t>- сценарии</a:t>
            </a:r>
          </a:p>
          <a:p>
            <a:r>
              <a:rPr lang="ru-RU" sz="2400" dirty="0" smtClean="0"/>
              <a:t>Диви </a:t>
            </a:r>
            <a:r>
              <a:rPr lang="ru-RU" sz="2400" dirty="0"/>
              <a:t>(</a:t>
            </a:r>
            <a:r>
              <a:rPr lang="ru-RU" sz="2400" dirty="0" err="1" smtClean="0"/>
              <a:t>природни</a:t>
            </a:r>
            <a:r>
              <a:rPr lang="ru-RU" sz="2400" dirty="0" smtClean="0"/>
              <a:t>, </a:t>
            </a:r>
            <a:r>
              <a:rPr lang="ru-RU" sz="2400" dirty="0" err="1" smtClean="0"/>
              <a:t>горски</a:t>
            </a:r>
            <a:r>
              <a:rPr lang="ru-RU" sz="2400" dirty="0" smtClean="0"/>
              <a:t>) </a:t>
            </a:r>
            <a:r>
              <a:rPr lang="ru-RU" sz="2400" dirty="0" err="1"/>
              <a:t>пожари</a:t>
            </a:r>
            <a:r>
              <a:rPr lang="ru-RU" sz="2400" dirty="0"/>
              <a:t>, без </a:t>
            </a:r>
            <a:r>
              <a:rPr lang="ru-RU" sz="2400" dirty="0" err="1"/>
              <a:t>умишлена</a:t>
            </a:r>
            <a:r>
              <a:rPr lang="ru-RU" sz="2400" dirty="0"/>
              <a:t> </a:t>
            </a:r>
            <a:r>
              <a:rPr lang="ru-RU" sz="2400" dirty="0" err="1"/>
              <a:t>човешка</a:t>
            </a:r>
            <a:r>
              <a:rPr lang="ru-RU" sz="2400" dirty="0"/>
              <a:t> </a:t>
            </a:r>
            <a:r>
              <a:rPr lang="ru-RU" sz="2400" dirty="0" err="1"/>
              <a:t>намеса</a:t>
            </a:r>
            <a:r>
              <a:rPr lang="bg-BG" sz="2400" dirty="0" smtClean="0"/>
              <a:t> </a:t>
            </a:r>
          </a:p>
          <a:p>
            <a:r>
              <a:rPr lang="bg-BG" sz="2400" dirty="0" smtClean="0"/>
              <a:t>Земетресения….</a:t>
            </a:r>
          </a:p>
          <a:p>
            <a:r>
              <a:rPr lang="bg-BG" sz="2400" dirty="0" smtClean="0"/>
              <a:t>Наводнения….</a:t>
            </a:r>
          </a:p>
          <a:p>
            <a:r>
              <a:rPr lang="bg-BG" sz="2400" dirty="0" smtClean="0"/>
              <a:t>Екстремни явления: бури, </a:t>
            </a:r>
            <a:r>
              <a:rPr lang="bg-BG" sz="2400" dirty="0" err="1" smtClean="0"/>
              <a:t>снегонавявания</a:t>
            </a:r>
            <a:r>
              <a:rPr lang="bg-BG" sz="2400" dirty="0" smtClean="0"/>
              <a:t>, заледявания и др. </a:t>
            </a:r>
          </a:p>
          <a:p>
            <a:r>
              <a:rPr lang="bg-BG" sz="2400" dirty="0" smtClean="0"/>
              <a:t>Активизиране на свлачища </a:t>
            </a:r>
          </a:p>
          <a:p>
            <a:r>
              <a:rPr lang="bg-BG" sz="2400" dirty="0" smtClean="0"/>
              <a:t>Засушавания</a:t>
            </a:r>
          </a:p>
          <a:p>
            <a:r>
              <a:rPr lang="bg-BG" sz="2400" dirty="0" smtClean="0"/>
              <a:t>И други…</a:t>
            </a:r>
          </a:p>
        </p:txBody>
      </p:sp>
    </p:spTree>
    <p:extLst>
      <p:ext uri="{BB962C8B-B14F-4D97-AF65-F5344CB8AC3E}">
        <p14:creationId xmlns:p14="http://schemas.microsoft.com/office/powerpoint/2010/main" val="12182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Климатични промени. Адаптация. Индикатори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3404"/>
            <a:ext cx="8596668" cy="399795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Общо</a:t>
            </a:r>
            <a:r>
              <a:rPr lang="ru-RU" sz="2400" dirty="0" smtClean="0"/>
              <a:t> 6, но </a:t>
            </a:r>
            <a:r>
              <a:rPr lang="ru-RU" sz="2400" dirty="0" err="1" smtClean="0"/>
              <a:t>всъщност</a:t>
            </a:r>
            <a:r>
              <a:rPr lang="ru-RU" sz="2400" dirty="0" smtClean="0"/>
              <a:t> 3 </a:t>
            </a:r>
          </a:p>
          <a:p>
            <a:r>
              <a:rPr lang="ru-RU" sz="2400" dirty="0" err="1" smtClean="0"/>
              <a:t>Пожари</a:t>
            </a:r>
            <a:r>
              <a:rPr lang="ru-RU" sz="2400" dirty="0" smtClean="0"/>
              <a:t>: </a:t>
            </a:r>
            <a:r>
              <a:rPr lang="ru-RU" sz="2400" dirty="0" err="1" smtClean="0"/>
              <a:t>брой</a:t>
            </a:r>
            <a:r>
              <a:rPr lang="ru-RU" sz="2400" dirty="0" smtClean="0"/>
              <a:t> и </a:t>
            </a:r>
            <a:r>
              <a:rPr lang="ru-RU" sz="2400" dirty="0" err="1" smtClean="0"/>
              <a:t>нанесени</a:t>
            </a:r>
            <a:r>
              <a:rPr lang="ru-RU" sz="2400" dirty="0" smtClean="0"/>
              <a:t> (</a:t>
            </a:r>
            <a:r>
              <a:rPr lang="ru-RU" sz="2400" dirty="0" err="1" smtClean="0"/>
              <a:t>установени</a:t>
            </a:r>
            <a:r>
              <a:rPr lang="ru-RU" sz="2400" dirty="0" smtClean="0"/>
              <a:t>) </a:t>
            </a:r>
            <a:r>
              <a:rPr lang="ru-RU" sz="2400" dirty="0" err="1" smtClean="0"/>
              <a:t>щети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smtClean="0"/>
              <a:t>Наводнения: </a:t>
            </a:r>
            <a:r>
              <a:rPr lang="ru-RU" sz="2400" dirty="0" err="1"/>
              <a:t>брой</a:t>
            </a:r>
            <a:r>
              <a:rPr lang="ru-RU" sz="2400" dirty="0"/>
              <a:t> и </a:t>
            </a:r>
            <a:r>
              <a:rPr lang="ru-RU" sz="2400" dirty="0" err="1"/>
              <a:t>нанесени</a:t>
            </a:r>
            <a:r>
              <a:rPr lang="ru-RU" sz="2400" dirty="0"/>
              <a:t> (</a:t>
            </a:r>
            <a:r>
              <a:rPr lang="ru-RU" sz="2400" dirty="0" err="1"/>
              <a:t>установени</a:t>
            </a:r>
            <a:r>
              <a:rPr lang="ru-RU" sz="2400" dirty="0"/>
              <a:t>) </a:t>
            </a:r>
            <a:r>
              <a:rPr lang="ru-RU" sz="2400" dirty="0" err="1"/>
              <a:t>щети</a:t>
            </a:r>
            <a:r>
              <a:rPr lang="ru-RU" sz="2400" dirty="0"/>
              <a:t> </a:t>
            </a:r>
          </a:p>
          <a:p>
            <a:r>
              <a:rPr lang="bg-BG" sz="2400" dirty="0" smtClean="0"/>
              <a:t>Активизирани свлачища: </a:t>
            </a:r>
            <a:r>
              <a:rPr lang="ru-RU" sz="2400" dirty="0" err="1"/>
              <a:t>брой</a:t>
            </a:r>
            <a:r>
              <a:rPr lang="ru-RU" sz="2400" dirty="0"/>
              <a:t> и </a:t>
            </a:r>
            <a:r>
              <a:rPr lang="ru-RU" sz="2400" dirty="0" err="1"/>
              <a:t>нанесени</a:t>
            </a:r>
            <a:r>
              <a:rPr lang="ru-RU" sz="2400" dirty="0"/>
              <a:t> (</a:t>
            </a:r>
            <a:r>
              <a:rPr lang="ru-RU" sz="2400" dirty="0" err="1"/>
              <a:t>установени</a:t>
            </a:r>
            <a:r>
              <a:rPr lang="ru-RU" sz="2400" dirty="0"/>
              <a:t>) </a:t>
            </a:r>
            <a:r>
              <a:rPr lang="ru-RU" sz="2400" dirty="0" err="1"/>
              <a:t>щети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Нови индикатори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3404"/>
            <a:ext cx="8596668" cy="399795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Съобразени</a:t>
            </a:r>
            <a:r>
              <a:rPr lang="ru-RU" sz="2400" dirty="0" smtClean="0"/>
              <a:t> с </a:t>
            </a:r>
            <a:r>
              <a:rPr lang="ru-RU" sz="2400" dirty="0" err="1" smtClean="0"/>
              <a:t>традициите</a:t>
            </a:r>
            <a:r>
              <a:rPr lang="ru-RU" sz="2400" dirty="0" smtClean="0"/>
              <a:t> и </a:t>
            </a:r>
            <a:r>
              <a:rPr lang="ru-RU" sz="2400" dirty="0" err="1" smtClean="0"/>
              <a:t>практиките</a:t>
            </a:r>
            <a:r>
              <a:rPr lang="ru-RU" sz="2400" dirty="0" smtClean="0"/>
              <a:t> – </a:t>
            </a:r>
            <a:r>
              <a:rPr lang="ru-RU" sz="2400" dirty="0" err="1" smtClean="0"/>
              <a:t>регионални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България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Информационна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осигуреност</a:t>
            </a:r>
            <a:endParaRPr lang="ru-RU" sz="2400" dirty="0"/>
          </a:p>
          <a:p>
            <a:r>
              <a:rPr lang="ru-RU" sz="2400" dirty="0" err="1" smtClean="0"/>
              <a:t>Начални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данни</a:t>
            </a:r>
            <a:r>
              <a:rPr lang="ru-RU" sz="2400" dirty="0" smtClean="0"/>
              <a:t>  </a:t>
            </a:r>
            <a:endParaRPr lang="ru-RU" sz="2400" dirty="0"/>
          </a:p>
          <a:p>
            <a:r>
              <a:rPr lang="bg-BG" sz="2400" dirty="0" smtClean="0"/>
              <a:t>Приложимост и адекватност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83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Изводи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3404"/>
            <a:ext cx="8596668" cy="399795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Постигане</a:t>
            </a:r>
            <a:r>
              <a:rPr lang="ru-RU" sz="2400" dirty="0" smtClean="0"/>
              <a:t> на целите</a:t>
            </a:r>
          </a:p>
          <a:p>
            <a:r>
              <a:rPr lang="ru-RU" sz="2400" dirty="0" err="1" smtClean="0"/>
              <a:t>Съобразяване</a:t>
            </a:r>
            <a:r>
              <a:rPr lang="ru-RU" sz="2400" dirty="0" smtClean="0"/>
              <a:t> с </a:t>
            </a:r>
            <a:r>
              <a:rPr lang="ru-RU" sz="2400" dirty="0" err="1" smtClean="0"/>
              <a:t>нуждите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документите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регионално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планиране</a:t>
            </a:r>
            <a:endParaRPr lang="ru-RU" sz="2400" dirty="0" smtClean="0"/>
          </a:p>
          <a:p>
            <a:r>
              <a:rPr lang="ru-RU" sz="2400" dirty="0" err="1" smtClean="0"/>
              <a:t>Индикаторите</a:t>
            </a:r>
            <a:r>
              <a:rPr lang="ru-RU" sz="2400" dirty="0" smtClean="0"/>
              <a:t> </a:t>
            </a:r>
            <a:r>
              <a:rPr lang="ru-RU" sz="2400" dirty="0" err="1" smtClean="0"/>
              <a:t>отчитат</a:t>
            </a:r>
            <a:r>
              <a:rPr lang="ru-RU" sz="2400" dirty="0" smtClean="0"/>
              <a:t> </a:t>
            </a:r>
            <a:r>
              <a:rPr lang="ru-RU" sz="2400" dirty="0" err="1" smtClean="0"/>
              <a:t>състояние</a:t>
            </a:r>
            <a:r>
              <a:rPr lang="ru-RU" sz="2400" dirty="0" smtClean="0"/>
              <a:t> и динамика по </a:t>
            </a:r>
            <a:r>
              <a:rPr lang="ru-RU" sz="2400" dirty="0" err="1" smtClean="0"/>
              <a:t>важни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endParaRPr lang="ru-RU" sz="2400" dirty="0" smtClean="0"/>
          </a:p>
          <a:p>
            <a:r>
              <a:rPr lang="ru-RU" sz="2400" dirty="0" err="1" smtClean="0"/>
              <a:t>Наблюдава</a:t>
            </a:r>
            <a:r>
              <a:rPr lang="ru-RU" sz="2400" dirty="0" smtClean="0"/>
              <a:t> се обща </a:t>
            </a:r>
            <a:r>
              <a:rPr lang="ru-RU" sz="2400" dirty="0" err="1" smtClean="0"/>
              <a:t>положителна</a:t>
            </a:r>
            <a:r>
              <a:rPr lang="ru-RU" sz="2400" dirty="0" smtClean="0"/>
              <a:t> динамика по </a:t>
            </a:r>
            <a:r>
              <a:rPr lang="ru-RU" sz="2400" dirty="0" err="1" smtClean="0"/>
              <a:t>ключови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фактори</a:t>
            </a:r>
            <a:r>
              <a:rPr lang="ru-RU" sz="2400" dirty="0" smtClean="0"/>
              <a:t> и цели</a:t>
            </a:r>
          </a:p>
          <a:p>
            <a:r>
              <a:rPr lang="ru-RU" sz="2400" dirty="0" err="1" smtClean="0"/>
              <a:t>Идентифицират</a:t>
            </a:r>
            <a:r>
              <a:rPr lang="ru-RU" sz="2400" dirty="0" smtClean="0"/>
              <a:t> се </a:t>
            </a:r>
            <a:r>
              <a:rPr lang="ru-RU" sz="2400" dirty="0" err="1" smtClean="0"/>
              <a:t>локални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324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Благодаря за вниманието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 контакт: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marimaconsulting@gmail.com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dpeshinski@mrrb.government.bg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Индикатори: Рио Конвенции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3985"/>
            <a:ext cx="8596668" cy="4287377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Приети 2010 г.</a:t>
            </a:r>
          </a:p>
          <a:p>
            <a:r>
              <a:rPr lang="bg-BG" sz="2400" dirty="0" smtClean="0"/>
              <a:t>Актуализирани стойности – 2013 г. с данни до 2011 г.</a:t>
            </a:r>
          </a:p>
          <a:p>
            <a:r>
              <a:rPr lang="bg-BG" sz="2400" dirty="0" smtClean="0"/>
              <a:t>Използвани в документите за Регионално развитие</a:t>
            </a:r>
          </a:p>
          <a:p>
            <a:r>
              <a:rPr lang="bg-BG" sz="2400" dirty="0" smtClean="0"/>
              <a:t>Източници на данни: МОСВ, ИАОС, НСИ</a:t>
            </a:r>
          </a:p>
          <a:p>
            <a:r>
              <a:rPr lang="bg-BG" sz="2400" dirty="0" smtClean="0"/>
              <a:t>Цели:</a:t>
            </a:r>
          </a:p>
          <a:p>
            <a:pPr lvl="1"/>
            <a:r>
              <a:rPr lang="bg-BG" sz="2200" dirty="0" smtClean="0"/>
              <a:t>Преглед и актуализация</a:t>
            </a:r>
          </a:p>
          <a:p>
            <a:pPr lvl="1"/>
            <a:r>
              <a:rPr lang="bg-BG" sz="2200" dirty="0" smtClean="0"/>
              <a:t>Отпадане на индикатори</a:t>
            </a:r>
          </a:p>
          <a:p>
            <a:pPr lvl="1"/>
            <a:r>
              <a:rPr lang="bg-BG" sz="2200" dirty="0" smtClean="0"/>
              <a:t>Нови индикатори – Дневен ред 2030 (ООН), Адаптация към климатичните промени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11601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Индикатори: Рио Конвенции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8102"/>
            <a:ext cx="8596668" cy="46032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) </a:t>
            </a:r>
            <a:r>
              <a:rPr lang="ru-RU" sz="2400" dirty="0" err="1"/>
              <a:t>Относителният</a:t>
            </a:r>
            <a:r>
              <a:rPr lang="ru-RU" sz="2400" dirty="0"/>
              <a:t> </a:t>
            </a:r>
            <a:r>
              <a:rPr lang="ru-RU" sz="2400" dirty="0" err="1"/>
              <a:t>дял</a:t>
            </a:r>
            <a:r>
              <a:rPr lang="ru-RU" sz="2400" dirty="0"/>
              <a:t> на </a:t>
            </a:r>
            <a:r>
              <a:rPr lang="ru-RU" sz="2400" dirty="0" err="1"/>
              <a:t>антропогенно</a:t>
            </a:r>
            <a:r>
              <a:rPr lang="ru-RU" sz="2400" dirty="0"/>
              <a:t> </a:t>
            </a:r>
            <a:r>
              <a:rPr lang="ru-RU" sz="2400" dirty="0" err="1"/>
              <a:t>натоварените</a:t>
            </a:r>
            <a:r>
              <a:rPr lang="ru-RU" sz="2400" dirty="0"/>
              <a:t> </a:t>
            </a:r>
            <a:r>
              <a:rPr lang="ru-RU" sz="2400" dirty="0" err="1"/>
              <a:t>територии</a:t>
            </a:r>
            <a:r>
              <a:rPr lang="ru-RU" sz="2400" dirty="0"/>
              <a:t> (инфраструктура, селища, </a:t>
            </a:r>
            <a:r>
              <a:rPr lang="ru-RU" sz="2400" dirty="0" err="1"/>
              <a:t>промишлени</a:t>
            </a:r>
            <a:r>
              <a:rPr lang="ru-RU" sz="2400" dirty="0"/>
              <a:t> </a:t>
            </a:r>
            <a:r>
              <a:rPr lang="ru-RU" sz="2400" dirty="0" err="1"/>
              <a:t>обекти</a:t>
            </a:r>
            <a:r>
              <a:rPr lang="ru-RU" sz="2400" dirty="0"/>
              <a:t>)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</a:t>
            </a:r>
            <a:r>
              <a:rPr lang="ru-RU" sz="2400" dirty="0" err="1"/>
              <a:t>Съотношение</a:t>
            </a:r>
            <a:r>
              <a:rPr lang="ru-RU" sz="2400" dirty="0"/>
              <a:t> между </a:t>
            </a:r>
            <a:r>
              <a:rPr lang="ru-RU" sz="2400" dirty="0" err="1"/>
              <a:t>горските</a:t>
            </a:r>
            <a:r>
              <a:rPr lang="ru-RU" sz="2400" dirty="0"/>
              <a:t>, </a:t>
            </a:r>
            <a:r>
              <a:rPr lang="ru-RU" sz="2400" dirty="0" err="1"/>
              <a:t>земеделските</a:t>
            </a:r>
            <a:r>
              <a:rPr lang="ru-RU" sz="2400" dirty="0"/>
              <a:t> и </a:t>
            </a:r>
            <a:r>
              <a:rPr lang="ru-RU" sz="2400" dirty="0" err="1"/>
              <a:t>урбанизираните</a:t>
            </a:r>
            <a:r>
              <a:rPr lang="ru-RU" sz="2400" dirty="0"/>
              <a:t> </a:t>
            </a:r>
            <a:r>
              <a:rPr lang="ru-RU" sz="2400" dirty="0" err="1" smtClean="0"/>
              <a:t>територии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 </a:t>
            </a:r>
            <a:r>
              <a:rPr lang="ru-RU" sz="2400" u="sng" dirty="0" err="1"/>
              <a:t>Емисии</a:t>
            </a:r>
            <a:r>
              <a:rPr lang="ru-RU" sz="2400" u="sng" dirty="0"/>
              <a:t> на </a:t>
            </a:r>
            <a:r>
              <a:rPr lang="ru-RU" sz="2400" u="sng" dirty="0" err="1"/>
              <a:t>парникови</a:t>
            </a:r>
            <a:r>
              <a:rPr lang="ru-RU" sz="2400" u="sng" dirty="0"/>
              <a:t> </a:t>
            </a:r>
            <a:r>
              <a:rPr lang="ru-RU" sz="2400" u="sng" dirty="0" err="1"/>
              <a:t>газове</a:t>
            </a:r>
            <a:r>
              <a:rPr lang="ru-RU" sz="2400" u="sng" dirty="0"/>
              <a:t>, (</a:t>
            </a:r>
            <a:r>
              <a:rPr lang="ru-RU" sz="2400" u="sng" dirty="0" err="1"/>
              <a:t>приравнени</a:t>
            </a:r>
            <a:r>
              <a:rPr lang="ru-RU" sz="2400" u="sng" dirty="0"/>
              <a:t> </a:t>
            </a:r>
            <a:r>
              <a:rPr lang="ru-RU" sz="2400" u="sng" dirty="0" err="1"/>
              <a:t>към</a:t>
            </a:r>
            <a:r>
              <a:rPr lang="ru-RU" sz="2400" u="sng" dirty="0"/>
              <a:t> CO</a:t>
            </a:r>
            <a:r>
              <a:rPr lang="ru-RU" sz="2400" u="sng" baseline="-25000" dirty="0"/>
              <a:t>2</a:t>
            </a:r>
            <a:r>
              <a:rPr lang="ru-RU" sz="2400" u="sng" dirty="0"/>
              <a:t> </a:t>
            </a:r>
            <a:r>
              <a:rPr lang="ru-RU" sz="2400" u="sng" dirty="0" err="1"/>
              <a:t>еквивалент</a:t>
            </a:r>
            <a:r>
              <a:rPr lang="ru-RU" sz="2400" u="sng" dirty="0"/>
              <a:t>) на </a:t>
            </a:r>
            <a:r>
              <a:rPr lang="ru-RU" sz="2400" u="sng" dirty="0" err="1"/>
              <a:t>човек</a:t>
            </a:r>
            <a:r>
              <a:rPr lang="ru-RU" sz="2400" u="sng" dirty="0"/>
              <a:t> от </a:t>
            </a:r>
            <a:r>
              <a:rPr lang="ru-RU" sz="2400" u="sng" dirty="0" err="1" smtClean="0"/>
              <a:t>населението</a:t>
            </a:r>
            <a:endParaRPr lang="ru-RU" sz="2400" u="sng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) </a:t>
            </a:r>
            <a:r>
              <a:rPr lang="ru-RU" sz="2400" dirty="0" err="1"/>
              <a:t>Разходи</a:t>
            </a:r>
            <a:r>
              <a:rPr lang="ru-RU" sz="2400" dirty="0"/>
              <a:t> за ДМА с </a:t>
            </a:r>
            <a:r>
              <a:rPr lang="ru-RU" sz="2400" dirty="0" err="1"/>
              <a:t>екологично</a:t>
            </a:r>
            <a:r>
              <a:rPr lang="ru-RU" sz="2400" dirty="0"/>
              <a:t> </a:t>
            </a:r>
            <a:r>
              <a:rPr lang="ru-RU" sz="2400" dirty="0" smtClean="0"/>
              <a:t>предназначение</a:t>
            </a:r>
          </a:p>
          <a:p>
            <a:r>
              <a:rPr lang="ru-RU" sz="2400" dirty="0" smtClean="0"/>
              <a:t>5</a:t>
            </a:r>
            <a:r>
              <a:rPr lang="ru-RU" sz="2400" dirty="0"/>
              <a:t>) </a:t>
            </a:r>
            <a:r>
              <a:rPr lang="ru-RU" sz="2400" dirty="0" err="1"/>
              <a:t>Разходи</a:t>
            </a:r>
            <a:r>
              <a:rPr lang="ru-RU" sz="2400" dirty="0"/>
              <a:t> за ДМА с </a:t>
            </a:r>
            <a:r>
              <a:rPr lang="ru-RU" sz="2400" dirty="0" err="1"/>
              <a:t>екологично</a:t>
            </a:r>
            <a:r>
              <a:rPr lang="ru-RU" sz="2400" dirty="0"/>
              <a:t> предназначение на </a:t>
            </a:r>
            <a:r>
              <a:rPr lang="ru-RU" sz="2400" dirty="0" err="1"/>
              <a:t>човек</a:t>
            </a:r>
            <a:r>
              <a:rPr lang="ru-RU" sz="2400" dirty="0"/>
              <a:t> от </a:t>
            </a:r>
            <a:r>
              <a:rPr lang="ru-RU" sz="2400" dirty="0" err="1" smtClean="0"/>
              <a:t>населението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) </a:t>
            </a:r>
            <a:r>
              <a:rPr lang="ru-RU" sz="2400" dirty="0" err="1"/>
              <a:t>Дял</a:t>
            </a:r>
            <a:r>
              <a:rPr lang="ru-RU" sz="2400" dirty="0"/>
              <a:t> от </a:t>
            </a:r>
            <a:r>
              <a:rPr lang="ru-RU" sz="2400" dirty="0" err="1"/>
              <a:t>територията</a:t>
            </a:r>
            <a:r>
              <a:rPr lang="ru-RU" sz="2400" dirty="0"/>
              <a:t> с висок риск от </a:t>
            </a:r>
            <a:r>
              <a:rPr lang="ru-RU" sz="2400" dirty="0" err="1" smtClean="0"/>
              <a:t>ерозия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) </a:t>
            </a:r>
            <a:r>
              <a:rPr lang="ru-RU" sz="2400" u="sng" dirty="0"/>
              <a:t>Степен на </a:t>
            </a:r>
            <a:r>
              <a:rPr lang="ru-RU" sz="2400" u="sng" dirty="0" err="1"/>
              <a:t>постигане</a:t>
            </a:r>
            <a:r>
              <a:rPr lang="ru-RU" sz="2400" u="sng" dirty="0"/>
              <a:t> на </a:t>
            </a:r>
            <a:r>
              <a:rPr lang="ru-RU" sz="2400" u="sng" dirty="0" err="1"/>
              <a:t>националните</a:t>
            </a:r>
            <a:r>
              <a:rPr lang="ru-RU" sz="2400" u="sng" dirty="0"/>
              <a:t> цели за </a:t>
            </a:r>
            <a:r>
              <a:rPr lang="ru-RU" sz="2400" u="sng" dirty="0" err="1"/>
              <a:t>използване</a:t>
            </a:r>
            <a:r>
              <a:rPr lang="ru-RU" sz="2400" u="sng" dirty="0"/>
              <a:t> на </a:t>
            </a:r>
            <a:r>
              <a:rPr lang="ru-RU" sz="2400" u="sng" dirty="0" err="1"/>
              <a:t>възобновяеми</a:t>
            </a:r>
            <a:r>
              <a:rPr lang="ru-RU" sz="2400" u="sng" dirty="0"/>
              <a:t> </a:t>
            </a:r>
            <a:r>
              <a:rPr lang="ru-RU" sz="2400" u="sng" dirty="0" err="1"/>
              <a:t>енергийни</a:t>
            </a:r>
            <a:r>
              <a:rPr lang="ru-RU" sz="2400" u="sng" dirty="0"/>
              <a:t> </a:t>
            </a:r>
            <a:r>
              <a:rPr lang="ru-RU" sz="2400" u="sng" dirty="0" err="1"/>
              <a:t>източници</a:t>
            </a:r>
            <a:r>
              <a:rPr lang="ru-RU" sz="2400" u="sng" dirty="0"/>
              <a:t> и </a:t>
            </a:r>
            <a:r>
              <a:rPr lang="ru-RU" sz="2400" u="sng" dirty="0" err="1"/>
              <a:t>енергийна</a:t>
            </a:r>
            <a:r>
              <a:rPr lang="ru-RU" sz="2400" u="sng" dirty="0"/>
              <a:t> </a:t>
            </a:r>
            <a:r>
              <a:rPr lang="ru-RU" sz="2400" u="sng" dirty="0" err="1"/>
              <a:t>ефективност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98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Индикатори: Рио Конвенции - отпадат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8102"/>
            <a:ext cx="8596668" cy="165423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u="sng" dirty="0" err="1"/>
              <a:t>Емисии</a:t>
            </a:r>
            <a:r>
              <a:rPr lang="ru-RU" sz="2000" u="sng" dirty="0"/>
              <a:t> на </a:t>
            </a:r>
            <a:r>
              <a:rPr lang="ru-RU" sz="2000" u="sng" dirty="0" err="1"/>
              <a:t>парникови</a:t>
            </a:r>
            <a:r>
              <a:rPr lang="ru-RU" sz="2000" u="sng" dirty="0"/>
              <a:t> </a:t>
            </a:r>
            <a:r>
              <a:rPr lang="ru-RU" sz="2000" u="sng" dirty="0" err="1"/>
              <a:t>газове</a:t>
            </a:r>
            <a:r>
              <a:rPr lang="ru-RU" sz="2000" u="sng" dirty="0"/>
              <a:t>, (</a:t>
            </a:r>
            <a:r>
              <a:rPr lang="ru-RU" sz="2000" u="sng" dirty="0" err="1"/>
              <a:t>приравнени</a:t>
            </a:r>
            <a:r>
              <a:rPr lang="ru-RU" sz="2000" u="sng" dirty="0"/>
              <a:t> </a:t>
            </a:r>
            <a:r>
              <a:rPr lang="ru-RU" sz="2000" u="sng" dirty="0" err="1"/>
              <a:t>към</a:t>
            </a:r>
            <a:r>
              <a:rPr lang="ru-RU" sz="2000" u="sng" dirty="0"/>
              <a:t> CO</a:t>
            </a:r>
            <a:r>
              <a:rPr lang="ru-RU" sz="2000" u="sng" baseline="-25000" dirty="0"/>
              <a:t>2</a:t>
            </a:r>
            <a:r>
              <a:rPr lang="ru-RU" sz="2000" u="sng" dirty="0"/>
              <a:t> </a:t>
            </a:r>
            <a:r>
              <a:rPr lang="ru-RU" sz="2000" u="sng" dirty="0" err="1"/>
              <a:t>еквивалент</a:t>
            </a:r>
            <a:r>
              <a:rPr lang="ru-RU" sz="2000" u="sng" dirty="0"/>
              <a:t>) на </a:t>
            </a:r>
            <a:r>
              <a:rPr lang="ru-RU" sz="2000" u="sng" dirty="0" err="1"/>
              <a:t>човек</a:t>
            </a:r>
            <a:r>
              <a:rPr lang="ru-RU" sz="2000" u="sng" dirty="0"/>
              <a:t> от </a:t>
            </a:r>
            <a:r>
              <a:rPr lang="ru-RU" sz="2000" u="sng" dirty="0" err="1" smtClean="0"/>
              <a:t>населението</a:t>
            </a:r>
            <a:endParaRPr lang="ru-RU" sz="2000" u="sng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) </a:t>
            </a:r>
            <a:r>
              <a:rPr lang="ru-RU" sz="2000" u="sng" dirty="0"/>
              <a:t>Степен на </a:t>
            </a:r>
            <a:r>
              <a:rPr lang="ru-RU" sz="2000" u="sng" dirty="0" err="1"/>
              <a:t>постигане</a:t>
            </a:r>
            <a:r>
              <a:rPr lang="ru-RU" sz="2000" u="sng" dirty="0"/>
              <a:t> на </a:t>
            </a:r>
            <a:r>
              <a:rPr lang="ru-RU" sz="2000" u="sng" dirty="0" err="1"/>
              <a:t>националните</a:t>
            </a:r>
            <a:r>
              <a:rPr lang="ru-RU" sz="2000" u="sng" dirty="0"/>
              <a:t> цели за </a:t>
            </a:r>
            <a:r>
              <a:rPr lang="ru-RU" sz="2000" u="sng" dirty="0" err="1"/>
              <a:t>използване</a:t>
            </a:r>
            <a:r>
              <a:rPr lang="ru-RU" sz="2000" u="sng" dirty="0"/>
              <a:t> на </a:t>
            </a:r>
            <a:r>
              <a:rPr lang="ru-RU" sz="2000" u="sng" dirty="0" err="1"/>
              <a:t>възобновяеми</a:t>
            </a:r>
            <a:r>
              <a:rPr lang="ru-RU" sz="2000" u="sng" dirty="0"/>
              <a:t> </a:t>
            </a:r>
            <a:r>
              <a:rPr lang="ru-RU" sz="2000" u="sng" dirty="0" err="1"/>
              <a:t>енергийни</a:t>
            </a:r>
            <a:r>
              <a:rPr lang="ru-RU" sz="2000" u="sng" dirty="0"/>
              <a:t> </a:t>
            </a:r>
            <a:r>
              <a:rPr lang="ru-RU" sz="2000" u="sng" dirty="0" err="1"/>
              <a:t>източници</a:t>
            </a:r>
            <a:r>
              <a:rPr lang="ru-RU" sz="2000" u="sng" dirty="0"/>
              <a:t> и </a:t>
            </a:r>
            <a:r>
              <a:rPr lang="ru-RU" sz="2000" u="sng" dirty="0" err="1"/>
              <a:t>енергийна</a:t>
            </a:r>
            <a:r>
              <a:rPr lang="ru-RU" sz="2000" u="sng" dirty="0"/>
              <a:t> </a:t>
            </a:r>
            <a:r>
              <a:rPr lang="ru-RU" sz="2000" u="sng" dirty="0" err="1"/>
              <a:t>ефективност</a:t>
            </a:r>
            <a:r>
              <a:rPr lang="ru-RU" sz="2000" u="sng" dirty="0"/>
              <a:t> </a:t>
            </a:r>
            <a:endParaRPr lang="ru-RU" sz="2000" u="sng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" y="2968546"/>
            <a:ext cx="5590517" cy="3036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0073" y="3612608"/>
            <a:ext cx="2491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Стойности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за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парникови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газове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приравнени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към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въглероден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еквивалент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, тон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въглероден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 диоксид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bg-BG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 1): Рио Конвенции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63658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): Рио Конвенции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5" y="1270000"/>
            <a:ext cx="763658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): Рио Конвенции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1270000"/>
            <a:ext cx="65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Разходи за опазване и възстановяване на околната среда</a:t>
            </a:r>
            <a:endParaRPr lang="bg-BG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22262081"/>
              </p:ext>
            </p:extLst>
          </p:nvPr>
        </p:nvGraphicFramePr>
        <p:xfrm>
          <a:off x="677334" y="1639332"/>
          <a:ext cx="485775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77334" y="3353832"/>
            <a:ext cx="411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ДМА с екологично предназначение</a:t>
            </a:r>
            <a:endParaRPr lang="bg-BG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23164"/>
            <a:ext cx="4781074" cy="212090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4" y="3723164"/>
            <a:ext cx="3738918" cy="212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 5): Рио Конвенции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3" y="1270000"/>
            <a:ext cx="877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Разходи</a:t>
            </a:r>
            <a:r>
              <a:rPr lang="ru-RU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опазване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възстановяване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околната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среда на </a:t>
            </a:r>
            <a:r>
              <a:rPr lang="ru-RU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677334" y="3353832"/>
            <a:ext cx="519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ДМА с екологично </a:t>
            </a:r>
            <a:r>
              <a:rPr lang="bg-BG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предназначение на жител</a:t>
            </a:r>
            <a:endParaRPr lang="bg-BG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1610440"/>
            <a:ext cx="5145405" cy="1599291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72679779"/>
              </p:ext>
            </p:extLst>
          </p:nvPr>
        </p:nvGraphicFramePr>
        <p:xfrm>
          <a:off x="658283" y="3723164"/>
          <a:ext cx="5164453" cy="18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37" y="2803493"/>
            <a:ext cx="3630187" cy="27960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87037" y="2147695"/>
            <a:ext cx="363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ДМА с екологично предназначение на човек от населението (лв./жител)</a:t>
            </a:r>
            <a:endParaRPr lang="bg-BG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Индикатори: Дневен ред 2030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3985"/>
            <a:ext cx="8596668" cy="4287377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Приет 2015 г.</a:t>
            </a:r>
          </a:p>
          <a:p>
            <a:r>
              <a:rPr lang="bg-BG" sz="2400" dirty="0" smtClean="0"/>
              <a:t>17 цели, 230 примерни индикатора </a:t>
            </a:r>
          </a:p>
          <a:p>
            <a:r>
              <a:rPr lang="bg-BG" sz="2400" dirty="0" smtClean="0"/>
              <a:t>Избрани: 6 индикатора</a:t>
            </a:r>
          </a:p>
          <a:p>
            <a:r>
              <a:rPr lang="bg-BG" sz="2400" dirty="0" smtClean="0"/>
              <a:t>Източници на данни: НСИ, по данни от отчети на общините</a:t>
            </a:r>
          </a:p>
        </p:txBody>
      </p:sp>
    </p:spTree>
    <p:extLst>
      <p:ext uri="{BB962C8B-B14F-4D97-AF65-F5344CB8AC3E}">
        <p14:creationId xmlns:p14="http://schemas.microsoft.com/office/powerpoint/2010/main" val="11873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471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Trebuchet MS</vt:lpstr>
      <vt:lpstr>Wingdings 3</vt:lpstr>
      <vt:lpstr>Facet</vt:lpstr>
      <vt:lpstr>Анализ на промените и тенденциите на индикаторите, отчитащи прилагането на Конвенциите от Рио за периода 2012-2015 г.</vt:lpstr>
      <vt:lpstr>Индикатори: Рио Конвенции</vt:lpstr>
      <vt:lpstr>Индикатори: Рио Конвенции</vt:lpstr>
      <vt:lpstr>Индикатори: Рио Конвенции - отпадат</vt:lpstr>
      <vt:lpstr>Индикатор 1): Рио Конвенции </vt:lpstr>
      <vt:lpstr>Индикатор 2): Рио Конвенции </vt:lpstr>
      <vt:lpstr>Индикатор 4): Рио Конвенции </vt:lpstr>
      <vt:lpstr>Индикатор 5): Рио Конвенции </vt:lpstr>
      <vt:lpstr>Индикатори: Дневен ред 2030</vt:lpstr>
      <vt:lpstr>Индикатори: Дневен ред 2030</vt:lpstr>
      <vt:lpstr>Климатичните промени. Основни заплахи</vt:lpstr>
      <vt:lpstr>Климатични промени. Адаптация. Индикатори</vt:lpstr>
      <vt:lpstr>Нови индикатори</vt:lpstr>
      <vt:lpstr>Изводи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2017-11-13T15:10:50Z</dcterms:created>
  <dcterms:modified xsi:type="dcterms:W3CDTF">2017-11-14T13:02:38Z</dcterms:modified>
</cp:coreProperties>
</file>